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5" r:id="rId5"/>
    <p:sldId id="267" r:id="rId6"/>
    <p:sldId id="263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EAE3E3-6BA2-407B-BEF8-B6BFAAA279D1}" type="datetimeFigureOut">
              <a:rPr lang="sk-SK" smtClean="0"/>
              <a:pPr/>
              <a:t>5. 1. 2021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3CE881-C007-46A2-9A14-B6776EC08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476672"/>
            <a:ext cx="6172200" cy="1152128"/>
          </a:xfrm>
        </p:spPr>
        <p:txBody>
          <a:bodyPr/>
          <a:lstStyle/>
          <a:p>
            <a:pPr algn="ctr"/>
            <a:r>
              <a:rPr lang="sk-SK" dirty="0" smtClean="0"/>
              <a:t>Teplota. Skúmanie premien skupenstva látok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5445224"/>
            <a:ext cx="6172200" cy="729934"/>
          </a:xfrm>
        </p:spPr>
        <p:txBody>
          <a:bodyPr>
            <a:normAutofit/>
          </a:bodyPr>
          <a:lstStyle/>
          <a:p>
            <a:pPr algn="ctr"/>
            <a:r>
              <a:rPr lang="sk-SK" sz="3200" dirty="0" smtClean="0"/>
              <a:t>Topenie </a:t>
            </a:r>
            <a:endParaRPr lang="sk-SK" sz="3200" dirty="0"/>
          </a:p>
        </p:txBody>
      </p:sp>
      <p:pic>
        <p:nvPicPr>
          <p:cNvPr id="11266" name="Picture 2" descr="Výsledok vyhľadávania obrázkov pre dopyt melting snow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060848"/>
            <a:ext cx="3333750" cy="288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692696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topenie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8892480" cy="6237312"/>
          </a:xfrm>
        </p:spPr>
        <p:txBody>
          <a:bodyPr/>
          <a:lstStyle/>
          <a:p>
            <a:r>
              <a:rPr lang="sk-SK" dirty="0" smtClean="0"/>
              <a:t>Je to premena pevného skupenstva látky na kvapalné.</a:t>
            </a:r>
          </a:p>
          <a:p>
            <a:r>
              <a:rPr lang="sk-SK" dirty="0" smtClean="0"/>
              <a:t>Ak pevnú látku zohrievame, pri určitej teplote majú častice už toľko energie, že sa začnú trhať väzby medzi časticami v pevnej látke, látka sa mení na kvapalnú – </a:t>
            </a:r>
            <a:r>
              <a:rPr lang="sk-SK" b="1" u="sng" dirty="0" smtClean="0"/>
              <a:t>topí sa.</a:t>
            </a:r>
          </a:p>
          <a:p>
            <a:r>
              <a:rPr lang="sk-SK" dirty="0" smtClean="0"/>
              <a:t>Teplota, pri ktorej sa látka topí sa nazýva </a:t>
            </a:r>
            <a:r>
              <a:rPr lang="sk-SK" b="1" dirty="0" smtClean="0"/>
              <a:t>teplota topenia </a:t>
            </a:r>
            <a:r>
              <a:rPr lang="sk-SK" dirty="0" smtClean="0"/>
              <a:t>alebo</a:t>
            </a:r>
            <a:r>
              <a:rPr lang="sk-SK" b="1" dirty="0" smtClean="0"/>
              <a:t> bod topenia.</a:t>
            </a:r>
          </a:p>
          <a:p>
            <a:r>
              <a:rPr lang="sk-SK" b="1" u="sng" dirty="0" smtClean="0"/>
              <a:t>Proces topenia: </a:t>
            </a:r>
          </a:p>
          <a:p>
            <a:pPr lvl="1">
              <a:buNone/>
            </a:pPr>
            <a:r>
              <a:rPr lang="sk-SK" b="1" dirty="0" smtClean="0">
                <a:solidFill>
                  <a:schemeClr val="tx2">
                    <a:lumMod val="75000"/>
                  </a:schemeClr>
                </a:solidFill>
              </a:rPr>
              <a:t>1. fáza: 	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Pevnú látku zohrievame na teplotu topenia.</a:t>
            </a:r>
          </a:p>
          <a:p>
            <a:pPr lvl="1"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2. fáza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sk-SK" dirty="0" smtClean="0"/>
              <a:t>	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Látka má teplotu topenia.</a:t>
            </a:r>
          </a:p>
          <a:p>
            <a:pPr lvl="1">
              <a:buNone/>
            </a:pPr>
            <a:r>
              <a:rPr lang="sk-SK" dirty="0" smtClean="0"/>
              <a:t>			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Látku, ktorá sa topí, naďalej zohrievame. Látka sa 			postupne mení z pevnej na kvapalnú.</a:t>
            </a:r>
          </a:p>
          <a:p>
            <a:pPr lvl="1"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POČAS TOPENIA SA TEPLOTA LÁTKY NEMENÍ !!!</a:t>
            </a:r>
          </a:p>
          <a:p>
            <a:pPr lvl="1">
              <a:buNone/>
            </a:pPr>
            <a:r>
              <a:rPr lang="sk-SK" b="1" dirty="0" smtClean="0">
                <a:solidFill>
                  <a:schemeClr val="bg2">
                    <a:lumMod val="25000"/>
                  </a:schemeClr>
                </a:solidFill>
              </a:rPr>
              <a:t>3. fáza: 	</a:t>
            </a: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Ak roztopenú látku ďalej zohrievame, bude sa jej 			teplota zvyšovať.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sk-SK" dirty="0" smtClean="0"/>
              <a:t>Proces topenia v grafe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971600" y="1052736"/>
            <a:ext cx="7128792" cy="5256584"/>
            <a:chOff x="971600" y="1052736"/>
            <a:chExt cx="7128792" cy="5256584"/>
          </a:xfrm>
        </p:grpSpPr>
        <p:cxnSp>
          <p:nvCxnSpPr>
            <p:cNvPr id="5" name="Rovná spojnica 4"/>
            <p:cNvCxnSpPr/>
            <p:nvPr/>
          </p:nvCxnSpPr>
          <p:spPr>
            <a:xfrm>
              <a:off x="1403648" y="1052736"/>
              <a:ext cx="0" cy="5256584"/>
            </a:xfrm>
            <a:prstGeom prst="line">
              <a:avLst/>
            </a:prstGeom>
            <a:ln w="31750"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>
              <a:off x="971600" y="3789040"/>
              <a:ext cx="7128792" cy="0"/>
            </a:xfrm>
            <a:prstGeom prst="line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BlokTextu 9"/>
          <p:cNvSpPr txBox="1"/>
          <p:nvPr/>
        </p:nvSpPr>
        <p:spPr>
          <a:xfrm>
            <a:off x="251520" y="90872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Teplota °C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524328" y="39330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Čas 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Rovná spojnica 13"/>
          <p:cNvCxnSpPr/>
          <p:nvPr/>
        </p:nvCxnSpPr>
        <p:spPr>
          <a:xfrm flipV="1">
            <a:off x="1403648" y="3789040"/>
            <a:ext cx="2232248" cy="1224136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683568" y="33569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tx2">
                    <a:lumMod val="50000"/>
                  </a:schemeClr>
                </a:solidFill>
              </a:rPr>
              <a:t>0 °C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67544" y="48691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tx2">
                    <a:lumMod val="50000"/>
                  </a:schemeClr>
                </a:solidFill>
              </a:rPr>
              <a:t>- 18 °C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1475656" y="263691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1. fáza: zohrievanie pevnej látky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0" name="Rovná spojnica 19"/>
          <p:cNvCxnSpPr/>
          <p:nvPr/>
        </p:nvCxnSpPr>
        <p:spPr>
          <a:xfrm>
            <a:off x="3635896" y="3789040"/>
            <a:ext cx="2160240" cy="0"/>
          </a:xfrm>
          <a:prstGeom prst="line">
            <a:avLst/>
          </a:prstGeom>
          <a:ln w="412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lokTextu 21"/>
          <p:cNvSpPr txBox="1"/>
          <p:nvPr/>
        </p:nvSpPr>
        <p:spPr>
          <a:xfrm>
            <a:off x="4067944" y="27809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accent4">
                    <a:lumMod val="75000"/>
                  </a:schemeClr>
                </a:solidFill>
              </a:rPr>
              <a:t>2. fáza: TOPENIE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4" name="Rovná spojnica 23"/>
          <p:cNvCxnSpPr/>
          <p:nvPr/>
        </p:nvCxnSpPr>
        <p:spPr>
          <a:xfrm flipV="1">
            <a:off x="5796136" y="2132856"/>
            <a:ext cx="1728192" cy="1656184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BlokTextu 25"/>
          <p:cNvSpPr txBox="1"/>
          <p:nvPr/>
        </p:nvSpPr>
        <p:spPr>
          <a:xfrm>
            <a:off x="5940152" y="1196752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>
                <a:solidFill>
                  <a:schemeClr val="tx2">
                    <a:lumMod val="50000"/>
                  </a:schemeClr>
                </a:solidFill>
              </a:rPr>
              <a:t>3. fáza: zohrievanie kvapaliny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6" grpId="0"/>
      <p:bldP spid="16" grpId="1"/>
      <p:bldP spid="17" grpId="1"/>
      <p:bldP spid="1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080120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Teplota topenia niektorých látok: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Látka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Teplota topenia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Etanol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− 114</a:t>
                      </a:r>
                      <a:r>
                        <a:rPr lang="sk-SK" baseline="0" dirty="0" smtClean="0"/>
                        <a:t>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Ortuť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−</a:t>
                      </a:r>
                      <a:r>
                        <a:rPr lang="sk-SK" baseline="0" dirty="0" smtClean="0"/>
                        <a:t> 39°C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Voda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Cín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232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Olovo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327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Zinok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419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Hliník</a:t>
                      </a:r>
                      <a:r>
                        <a:rPr lang="sk-SK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660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Striebro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962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Zlato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1 060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Meď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1 083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Železo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1 540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Volfrám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3 422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ovná spojovacia šípka 5"/>
          <p:cNvCxnSpPr/>
          <p:nvPr/>
        </p:nvCxnSpPr>
        <p:spPr>
          <a:xfrm flipH="1">
            <a:off x="1043608" y="1772816"/>
            <a:ext cx="504056" cy="252028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sk-SK" dirty="0" smtClean="0"/>
              <a:t>Kryštalické a amorfné látky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12968" cy="5421216"/>
          </a:xfrm>
        </p:spPr>
        <p:txBody>
          <a:bodyPr/>
          <a:lstStyle/>
          <a:p>
            <a:r>
              <a:rPr lang="sk-SK" dirty="0" smtClean="0"/>
              <a:t>Pevné látky môžeme rozdeliť na:</a:t>
            </a:r>
          </a:p>
          <a:p>
            <a:pPr lvl="1"/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Kryštalické:</a:t>
            </a:r>
            <a:r>
              <a:rPr lang="sk-SK" b="1" dirty="0" smtClean="0"/>
              <a:t>	</a:t>
            </a:r>
            <a:r>
              <a:rPr lang="sk-SK" dirty="0" smtClean="0"/>
              <a:t>-</a:t>
            </a:r>
            <a:r>
              <a:rPr lang="sk-SK" b="1" dirty="0" smtClean="0"/>
              <a:t> </a:t>
            </a:r>
            <a:r>
              <a:rPr lang="sk-SK" dirty="0" smtClean="0"/>
              <a:t>je to väčšina pevných látok</a:t>
            </a:r>
          </a:p>
          <a:p>
            <a:pPr lvl="1">
              <a:buNone/>
            </a:pPr>
            <a:r>
              <a:rPr lang="sk-SK" dirty="0" smtClean="0"/>
              <a:t>			    	- majú pravidelné usporiadanie častíc</a:t>
            </a:r>
          </a:p>
          <a:p>
            <a:pPr lvl="1">
              <a:buNone/>
            </a:pPr>
            <a:r>
              <a:rPr lang="sk-SK" dirty="0" smtClean="0"/>
              <a:t>			    	- MAJÚ PRESNE URČENÚ TEPLOTU 				TOPENIA</a:t>
            </a:r>
          </a:p>
          <a:p>
            <a:pPr lvl="1"/>
            <a:endParaRPr lang="sk-SK" dirty="0" smtClean="0"/>
          </a:p>
          <a:p>
            <a:pPr lvl="1"/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Amorfné (beztvaré):	</a:t>
            </a:r>
            <a:r>
              <a:rPr lang="sk-SK" dirty="0" smtClean="0"/>
              <a:t>- je ich pomerne málo</a:t>
            </a:r>
          </a:p>
          <a:p>
            <a:pPr lvl="1">
              <a:buNone/>
            </a:pPr>
            <a:r>
              <a:rPr lang="sk-SK" dirty="0" smtClean="0"/>
              <a:t>					- patria sem sklo, parafín, čokoláda, 					asfalt</a:t>
            </a:r>
          </a:p>
          <a:p>
            <a:pPr lvl="1">
              <a:buNone/>
            </a:pPr>
            <a:r>
              <a:rPr lang="sk-SK" dirty="0" smtClean="0"/>
              <a:t>					- nemajú častice pravidelne 						usporiadané</a:t>
            </a:r>
          </a:p>
          <a:p>
            <a:pPr lvl="1">
              <a:buNone/>
            </a:pPr>
            <a:r>
              <a:rPr lang="sk-SK" dirty="0" smtClean="0"/>
              <a:t>					- teplota topenia je v intervale od – do </a:t>
            </a:r>
          </a:p>
          <a:p>
            <a:pPr lvl="1"/>
            <a:endParaRPr lang="sk-SK" dirty="0" smtClean="0"/>
          </a:p>
          <a:p>
            <a:pPr lvl="1"/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365104"/>
            <a:ext cx="3251754" cy="205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Rovná spojovacia šípka 7"/>
          <p:cNvCxnSpPr/>
          <p:nvPr/>
        </p:nvCxnSpPr>
        <p:spPr>
          <a:xfrm>
            <a:off x="2123728" y="3789040"/>
            <a:ext cx="288032" cy="79208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331640" y="2276872"/>
            <a:ext cx="626469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Ďakujem za pozornosť!</a:t>
            </a:r>
            <a:endParaRPr lang="sk-SK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67544" y="56612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Zdroj obrázkov: internet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514</TotalTime>
  <Words>348</Words>
  <Application>Microsoft Office PowerPoint</Application>
  <PresentationFormat>Prezentácia na obrazovke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Arkáda</vt:lpstr>
      <vt:lpstr>Teplota. Skúmanie premien skupenstva látok</vt:lpstr>
      <vt:lpstr>topenie</vt:lpstr>
      <vt:lpstr>Proces topenia v grafe</vt:lpstr>
      <vt:lpstr>Teplota topenia niektorých látok:</vt:lpstr>
      <vt:lpstr>Kryštalické a amorfné látky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Teplota. Skúmanie premien skupenstva látok</dc:title>
  <dc:creator>Pedagog</dc:creator>
  <cp:lastModifiedBy>žiak</cp:lastModifiedBy>
  <cp:revision>111</cp:revision>
  <dcterms:created xsi:type="dcterms:W3CDTF">2016-09-21T09:52:20Z</dcterms:created>
  <dcterms:modified xsi:type="dcterms:W3CDTF">2021-01-05T12:26:58Z</dcterms:modified>
</cp:coreProperties>
</file>